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2" r:id="rId4"/>
    <p:sldMasterId id="2147483720" r:id="rId5"/>
    <p:sldMasterId id="2147483739" r:id="rId6"/>
    <p:sldMasterId id="2147483756" r:id="rId7"/>
    <p:sldMasterId id="2147483768" r:id="rId8"/>
    <p:sldMasterId id="2147483780" r:id="rId9"/>
    <p:sldMasterId id="2147483797" r:id="rId10"/>
  </p:sldMasterIdLst>
  <p:sldIdLst>
    <p:sldId id="256" r:id="rId11"/>
    <p:sldId id="259" r:id="rId12"/>
    <p:sldId id="257" r:id="rId13"/>
    <p:sldId id="262" r:id="rId14"/>
    <p:sldId id="263" r:id="rId15"/>
    <p:sldId id="264" r:id="rId16"/>
    <p:sldId id="258" r:id="rId17"/>
    <p:sldId id="265" r:id="rId18"/>
    <p:sldId id="266" r:id="rId19"/>
    <p:sldId id="260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64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150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216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673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7798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553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682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131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550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047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139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0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97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708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989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561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224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559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562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439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896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437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0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640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28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072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400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1920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46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75742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938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286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416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964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013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682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4898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407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196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1052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838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0373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971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245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439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212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0692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619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7862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8761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552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76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82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29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24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12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9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5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55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00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4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5570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87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7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39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91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25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97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68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30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2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91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79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0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1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3863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6752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33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9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99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626853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36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2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53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6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06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80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30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37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12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998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1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63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868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7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39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84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65520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928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966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313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3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119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964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474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1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2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876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3286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4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084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172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37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25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747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30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96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5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644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780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8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957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750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56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378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085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739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2605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429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8320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936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4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923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950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972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97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37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824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930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075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088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597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9.jp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4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4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94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7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3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2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37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8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FA5A9-ABD1-4DF2-B3AC-D34BBBD8C6B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C5FF4C-B1FF-4EAB-A324-129A5218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7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PERFORMA </a:t>
            </a:r>
            <a:r>
              <a:rPr lang="en-US" dirty="0" err="1"/>
              <a:t>OLAHRAGA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Oleh</a:t>
            </a:r>
            <a:r>
              <a:rPr lang="en-US" sz="3200" dirty="0"/>
              <a:t>:</a:t>
            </a:r>
          </a:p>
          <a:p>
            <a:r>
              <a:rPr lang="en-US" sz="3200" dirty="0" err="1"/>
              <a:t>Fajar</a:t>
            </a:r>
            <a:r>
              <a:rPr lang="en-US" sz="3200" dirty="0"/>
              <a:t> </a:t>
            </a:r>
            <a:r>
              <a:rPr lang="en-US" sz="3200" dirty="0" err="1"/>
              <a:t>Hidayatullah</a:t>
            </a:r>
            <a:r>
              <a:rPr lang="en-US" sz="3200" dirty="0"/>
              <a:t>, </a:t>
            </a:r>
            <a:r>
              <a:rPr lang="en-US" sz="3200" dirty="0" err="1"/>
              <a:t>M.Pd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6551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188640"/>
            <a:ext cx="6589199" cy="864096"/>
          </a:xfrm>
        </p:spPr>
        <p:txBody>
          <a:bodyPr/>
          <a:lstStyle/>
          <a:p>
            <a:pPr algn="ctr"/>
            <a:r>
              <a:rPr lang="en-US" b="1" dirty="0" err="1"/>
              <a:t>ANALISIS</a:t>
            </a:r>
            <a:r>
              <a:rPr lang="en-US" b="1" dirty="0"/>
              <a:t> VIDEO PERFORMA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340768"/>
            <a:ext cx="6591985" cy="53285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ID" sz="2600" b="1" i="0" dirty="0">
                <a:effectLst/>
              </a:rPr>
              <a:t>Video </a:t>
            </a:r>
            <a:r>
              <a:rPr lang="en-ID" sz="2600" b="1" i="0" dirty="0" err="1">
                <a:effectLst/>
              </a:rPr>
              <a:t>Analisis</a:t>
            </a:r>
            <a:r>
              <a:rPr lang="en-ID" sz="2600" b="1" i="0" dirty="0">
                <a:effectLst/>
              </a:rPr>
              <a:t> Performa </a:t>
            </a:r>
            <a:r>
              <a:rPr lang="en-ID" sz="2600" b="1" i="0" dirty="0" err="1">
                <a:effectLst/>
              </a:rPr>
              <a:t>Olahraga</a:t>
            </a:r>
            <a:r>
              <a:rPr lang="en-ID" sz="2600" b="1" i="0" dirty="0">
                <a:effectLst/>
              </a:rPr>
              <a:t> </a:t>
            </a:r>
            <a:r>
              <a:rPr lang="en-ID" sz="2600" b="1" i="0" dirty="0" err="1">
                <a:effectLst/>
              </a:rPr>
              <a:t>Dengan</a:t>
            </a:r>
            <a:r>
              <a:rPr lang="en-ID" sz="2600" b="1" i="0" dirty="0">
                <a:effectLst/>
              </a:rPr>
              <a:t> </a:t>
            </a:r>
            <a:r>
              <a:rPr lang="en-ID" sz="2600" b="1" i="0" dirty="0" err="1">
                <a:effectLst/>
              </a:rPr>
              <a:t>Komputer</a:t>
            </a:r>
            <a:endParaRPr lang="en-ID" sz="2600" b="1" i="0" dirty="0">
              <a:effectLst/>
            </a:endParaRPr>
          </a:p>
          <a:p>
            <a:pPr marL="0" indent="0" algn="just">
              <a:buNone/>
            </a:pPr>
            <a:r>
              <a:rPr lang="en-ID" sz="2400" b="0" i="0" u="none" strike="noStrike" dirty="0" err="1">
                <a:effectLst/>
              </a:rPr>
              <a:t>Analisis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performa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olahraga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dengan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memanfaatkan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perangkat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komputer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memberikan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kemudahan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dalam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melakukan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analisis</a:t>
            </a:r>
            <a:r>
              <a:rPr lang="en-ID" sz="2400" b="0" i="0" u="none" strike="noStrike" dirty="0">
                <a:effectLst/>
              </a:rPr>
              <a:t>. </a:t>
            </a:r>
            <a:r>
              <a:rPr lang="en-ID" sz="2400" b="0" i="0" u="none" strike="noStrike" dirty="0" err="1">
                <a:effectLst/>
              </a:rPr>
              <a:t>Analisis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performa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olahraga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dengan</a:t>
            </a:r>
            <a:r>
              <a:rPr lang="en-ID" sz="2400" b="0" i="0" u="none" strike="noStrike" dirty="0">
                <a:effectLst/>
              </a:rPr>
              <a:t> video pada </a:t>
            </a:r>
            <a:r>
              <a:rPr lang="en-ID" sz="2400" b="0" i="0" u="none" strike="noStrike" dirty="0" err="1">
                <a:effectLst/>
              </a:rPr>
              <a:t>umumnya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digunakan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sebagai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koreksi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keterampilan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gerak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dalam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latihan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maupun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pertandingan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walaupun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dalam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penerapannya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sering</a:t>
            </a:r>
            <a:r>
              <a:rPr lang="en-ID" sz="2400" b="0" i="0" u="none" strike="noStrike" dirty="0">
                <a:effectLst/>
              </a:rPr>
              <a:t> pula </a:t>
            </a:r>
            <a:r>
              <a:rPr lang="en-ID" sz="2400" b="0" i="0" u="none" strike="noStrike" dirty="0" err="1">
                <a:effectLst/>
              </a:rPr>
              <a:t>dimanfaatkan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untuk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melakukan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analisis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terhadap</a:t>
            </a:r>
            <a:r>
              <a:rPr lang="en-ID" sz="2400" b="0" i="0" u="none" strike="noStrike" dirty="0">
                <a:effectLst/>
              </a:rPr>
              <a:t> strategi </a:t>
            </a:r>
            <a:r>
              <a:rPr lang="en-ID" sz="2400" b="0" i="0" u="none" strike="noStrike" dirty="0" err="1">
                <a:effectLst/>
              </a:rPr>
              <a:t>permainan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tim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sendiri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maupun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tim</a:t>
            </a:r>
            <a:r>
              <a:rPr lang="en-ID" sz="2400" b="0" i="0" u="none" strike="noStrike" dirty="0">
                <a:effectLst/>
              </a:rPr>
              <a:t> </a:t>
            </a:r>
            <a:r>
              <a:rPr lang="en-ID" sz="2400" b="0" i="0" u="none" strike="noStrike" dirty="0" err="1">
                <a:effectLst/>
              </a:rPr>
              <a:t>lawan</a:t>
            </a:r>
            <a:r>
              <a:rPr lang="en-ID" sz="2400" b="0" i="0" u="none" strike="noStrike" dirty="0">
                <a:effectLst/>
              </a:rPr>
              <a:t>.</a:t>
            </a:r>
          </a:p>
          <a:p>
            <a:pPr marL="0" indent="0" algn="just">
              <a:buNone/>
            </a:pPr>
            <a:endParaRPr lang="en-ID" sz="2400" i="0" dirty="0">
              <a:effectLst/>
            </a:endParaRPr>
          </a:p>
          <a:p>
            <a:pPr algn="just"/>
            <a:r>
              <a:rPr lang="en-ID" sz="2600" b="1" i="0" u="none" strike="noStrike" dirty="0">
                <a:effectLst/>
              </a:rPr>
              <a:t>Video </a:t>
            </a:r>
            <a:r>
              <a:rPr lang="en-ID" sz="2600" b="1" i="0" u="none" strike="noStrike" dirty="0" err="1">
                <a:effectLst/>
              </a:rPr>
              <a:t>Analisis</a:t>
            </a:r>
            <a:r>
              <a:rPr lang="en-ID" sz="2600" b="1" i="0" u="none" strike="noStrike" dirty="0">
                <a:effectLst/>
              </a:rPr>
              <a:t> Performa </a:t>
            </a:r>
            <a:r>
              <a:rPr lang="en-ID" sz="2600" b="1" i="0" u="none" strike="noStrike" dirty="0" err="1">
                <a:effectLst/>
              </a:rPr>
              <a:t>Olahraga</a:t>
            </a:r>
            <a:r>
              <a:rPr lang="en-ID" sz="2600" b="1" i="0" u="none" strike="noStrike" dirty="0">
                <a:effectLst/>
              </a:rPr>
              <a:t> </a:t>
            </a:r>
            <a:r>
              <a:rPr lang="en-ID" sz="2600" b="1" i="0" u="none" strike="noStrike" dirty="0" err="1">
                <a:effectLst/>
              </a:rPr>
              <a:t>Dengan</a:t>
            </a:r>
            <a:r>
              <a:rPr lang="en-ID" sz="2600" b="1" i="0" u="none" strike="noStrike" dirty="0">
                <a:effectLst/>
              </a:rPr>
              <a:t> Smartphone</a:t>
            </a:r>
          </a:p>
          <a:p>
            <a:pPr marL="0" indent="0" algn="just">
              <a:buNone/>
            </a:pPr>
            <a:r>
              <a:rPr lang="en-ID" sz="2400" i="0" u="none" strike="noStrike" dirty="0" err="1">
                <a:effectLst/>
              </a:rPr>
              <a:t>Pemanfaatan</a:t>
            </a:r>
            <a:r>
              <a:rPr lang="en-ID" sz="2400" i="0" u="none" strike="noStrike" dirty="0">
                <a:effectLst/>
              </a:rPr>
              <a:t> smartphone </a:t>
            </a:r>
            <a:r>
              <a:rPr lang="en-ID" sz="2400" i="0" u="none" strike="noStrike" dirty="0" err="1">
                <a:effectLst/>
              </a:rPr>
              <a:t>dalam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melakukan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analisis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performa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olahraga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telah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benar-benar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menggambarkan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perkembangan</a:t>
            </a:r>
            <a:r>
              <a:rPr lang="en-ID" sz="2400" i="0" u="none" strike="noStrike" dirty="0">
                <a:effectLst/>
              </a:rPr>
              <a:t> era 4.0 </a:t>
            </a:r>
            <a:r>
              <a:rPr lang="en-ID" sz="2400" i="0" u="none" strike="noStrike" dirty="0" err="1">
                <a:effectLst/>
              </a:rPr>
              <a:t>telah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memberikan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berbagai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dampak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positif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dalam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perkembangan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ilmu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pengetahuan</a:t>
            </a:r>
            <a:r>
              <a:rPr lang="en-ID" sz="2400" i="0" u="none" strike="noStrike" dirty="0">
                <a:effectLst/>
              </a:rPr>
              <a:t> dan </a:t>
            </a:r>
            <a:r>
              <a:rPr lang="en-ID" sz="2400" i="0" u="none" strike="noStrike" dirty="0" err="1">
                <a:effectLst/>
              </a:rPr>
              <a:t>teknologi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olahraga</a:t>
            </a:r>
            <a:r>
              <a:rPr lang="en-ID" sz="2400" i="0" u="none" strike="noStrike" dirty="0">
                <a:effectLst/>
              </a:rPr>
              <a:t>. </a:t>
            </a:r>
            <a:r>
              <a:rPr lang="en-ID" sz="2400" i="0" u="none" strike="noStrike" dirty="0" err="1">
                <a:effectLst/>
              </a:rPr>
              <a:t>Dengan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penggunaan</a:t>
            </a:r>
            <a:r>
              <a:rPr lang="en-ID" sz="2400" i="0" u="none" strike="noStrike" dirty="0">
                <a:effectLst/>
              </a:rPr>
              <a:t> smartphone </a:t>
            </a:r>
            <a:r>
              <a:rPr lang="en-ID" sz="2400" i="0" u="none" strike="noStrike" dirty="0" err="1">
                <a:effectLst/>
              </a:rPr>
              <a:t>analisis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performa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olahraga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dapat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dilakukan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dengan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lebih</a:t>
            </a:r>
            <a:r>
              <a:rPr lang="en-ID" sz="2400" i="0" u="none" strike="noStrike" dirty="0">
                <a:effectLst/>
              </a:rPr>
              <a:t> mobile, </a:t>
            </a:r>
            <a:r>
              <a:rPr lang="en-ID" sz="2400" i="0" u="none" strike="noStrike" dirty="0" err="1">
                <a:effectLst/>
              </a:rPr>
              <a:t>cepat</a:t>
            </a:r>
            <a:r>
              <a:rPr lang="en-ID" sz="2400" i="0" u="none" strike="noStrike" dirty="0">
                <a:effectLst/>
              </a:rPr>
              <a:t> dan feedback </a:t>
            </a:r>
            <a:r>
              <a:rPr lang="en-ID" sz="2400" i="0" u="none" strike="noStrike" dirty="0" err="1">
                <a:effectLst/>
              </a:rPr>
              <a:t>serta</a:t>
            </a:r>
            <a:r>
              <a:rPr lang="en-ID" sz="2400" i="0" u="none" strike="noStrike" dirty="0">
                <a:effectLst/>
              </a:rPr>
              <a:t> reinforcement </a:t>
            </a:r>
            <a:r>
              <a:rPr lang="en-ID" sz="2400" i="0" u="none" strike="noStrike" dirty="0" err="1">
                <a:effectLst/>
              </a:rPr>
              <a:t>dapat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dilakukan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saat</a:t>
            </a:r>
            <a:r>
              <a:rPr lang="en-ID" sz="2400" i="0" u="none" strike="noStrike" dirty="0">
                <a:effectLst/>
              </a:rPr>
              <a:t> yang </a:t>
            </a:r>
            <a:r>
              <a:rPr lang="en-ID" sz="2400" i="0" u="none" strike="noStrike" dirty="0" err="1">
                <a:effectLst/>
              </a:rPr>
              <a:t>bersamaan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disaat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latihan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walau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akan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bergantung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kemampuan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analist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melakukan</a:t>
            </a:r>
            <a:r>
              <a:rPr lang="en-ID" sz="2400" i="0" u="none" strike="noStrike" dirty="0">
                <a:effectLst/>
              </a:rPr>
              <a:t> proses </a:t>
            </a:r>
            <a:r>
              <a:rPr lang="en-ID" sz="2400" i="0" u="none" strike="noStrike" dirty="0" err="1">
                <a:effectLst/>
              </a:rPr>
              <a:t>pengolahan</a:t>
            </a:r>
            <a:r>
              <a:rPr lang="en-ID" sz="2400" i="0" u="none" strike="noStrike" dirty="0">
                <a:effectLst/>
              </a:rPr>
              <a:t> data video di </a:t>
            </a:r>
            <a:r>
              <a:rPr lang="en-ID" sz="2400" i="0" u="none" strike="noStrike" dirty="0" err="1">
                <a:effectLst/>
              </a:rPr>
              <a:t>lapangan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dengan</a:t>
            </a:r>
            <a:r>
              <a:rPr lang="en-ID" sz="2400" i="0" u="none" strike="noStrike" dirty="0">
                <a:effectLst/>
              </a:rPr>
              <a:t> </a:t>
            </a:r>
            <a:r>
              <a:rPr lang="en-ID" sz="2400" i="0" u="none" strike="noStrike" dirty="0" err="1">
                <a:effectLst/>
              </a:rPr>
              <a:t>cepat</a:t>
            </a:r>
            <a:r>
              <a:rPr lang="en-ID" sz="2400" i="0" u="none" strike="noStrike" dirty="0">
                <a:effectLst/>
              </a:rPr>
              <a:t>.</a:t>
            </a:r>
            <a:endParaRPr lang="en-ID" sz="2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087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2060848"/>
            <a:ext cx="5184576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SEKIAN DAN TERIMA KASIH</a:t>
            </a:r>
          </a:p>
        </p:txBody>
      </p:sp>
    </p:spTree>
    <p:extLst>
      <p:ext uri="{BB962C8B-B14F-4D97-AF65-F5344CB8AC3E}">
        <p14:creationId xmlns:p14="http://schemas.microsoft.com/office/powerpoint/2010/main" val="211115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HASIL</a:t>
            </a:r>
            <a:br>
              <a:rPr lang="en-US" dirty="0"/>
            </a:br>
            <a:r>
              <a:rPr lang="en-US" dirty="0" err="1"/>
              <a:t>ANALISIS</a:t>
            </a:r>
            <a:r>
              <a:rPr lang="en-US" dirty="0"/>
              <a:t> PERFORMA </a:t>
            </a:r>
            <a:r>
              <a:rPr lang="en-US" dirty="0" err="1"/>
              <a:t>OLAHRAGA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sertiap</a:t>
            </a:r>
            <a:r>
              <a:rPr lang="en-US" dirty="0"/>
              <a:t> </a:t>
            </a:r>
            <a:r>
              <a:rPr lang="en-US" dirty="0" err="1"/>
              <a:t>triwulan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pertandingan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perlombaan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performa</a:t>
            </a:r>
            <a:r>
              <a:rPr lang="en-US" dirty="0"/>
              <a:t> </a:t>
            </a:r>
            <a:r>
              <a:rPr lang="en-US" dirty="0" err="1"/>
              <a:t>sesungguhnya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92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Pada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umumnya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tes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dan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pengukuran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dilakukan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untuk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menganalisis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umpan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balik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dari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hasil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latihan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fisik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maupun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keterampilan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gerak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yang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telah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dilakukan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dalam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tiap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triwulan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atau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semester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612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u="none" strike="noStrike" dirty="0">
                <a:solidFill>
                  <a:srgbClr val="000000"/>
                </a:solidFill>
                <a:effectLst/>
              </a:rPr>
              <a:t>TES DAN PENGUKURAN DALAM ERA 4.0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Memanfaatkan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endParaRPr lang="en-ID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pengukuran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era digital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jauh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memanfaatkan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pengukuran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performa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pengukuran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memanfaatkan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pula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laboratorium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test".</a:t>
            </a:r>
          </a:p>
          <a:p>
            <a:pPr marL="0" indent="0" algn="just">
              <a:buNone/>
            </a:pPr>
            <a:endParaRPr lang="en-ID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Memanfaatkan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Smartphone</a:t>
            </a:r>
          </a:p>
          <a:p>
            <a:pPr marL="0" indent="0" algn="just">
              <a:buNone/>
            </a:pP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selanjutnya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pemanfaatan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smartphone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pengukuran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terobosan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era 4.0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segalanya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serba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digital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penuh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kemudahan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pengukuran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memanfaatkan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smartphone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2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AD95-0F2D-4A94-B208-7972A214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i="0" u="none" strike="noStrike" dirty="0">
                <a:solidFill>
                  <a:srgbClr val="242424"/>
                </a:solidFill>
                <a:effectLst/>
              </a:rPr>
              <a:t>MEMANFAATKAN KOMPUTER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94663-47A2-42BC-A555-1323AB111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36459"/>
            <a:ext cx="6347714" cy="388077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Dengan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memanfaatkan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komputer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secara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langsung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sebagai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alat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tes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dan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pengukuran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diharapkan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data yang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dikumpulkan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dapat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lebih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presisi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saat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pengumpulan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dan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pengambilan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kesimpulannya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.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Pengumpulan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data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dengan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komputer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yang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lebih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presisi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tentunya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akan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lebih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valid dan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mengurangi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kesalahan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manusia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saat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pencatatan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data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atau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memang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kemampuan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manual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manusia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belum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bisa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melakukan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pengukuran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seperti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yang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telah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dapat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dilakukan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oleh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sebuah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komputer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.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Selain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itu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efisiensi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waktu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tentunya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juga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menajdi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nilai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lebih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yang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diperoleh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dalam</a:t>
            </a:r>
            <a:r>
              <a:rPr lang="en-ID" sz="2400" b="0" i="0" u="none" strike="noStrike" dirty="0">
                <a:solidFill>
                  <a:srgbClr val="242424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242424"/>
                </a:solidFill>
                <a:effectLst/>
              </a:rPr>
              <a:t>pemanfaatannya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19126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E8FA-7F61-4101-B4CA-9A59B217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i="0" u="none" strike="noStrike" dirty="0" err="1">
                <a:effectLst/>
              </a:rPr>
              <a:t>Memanfaatkan</a:t>
            </a:r>
            <a:r>
              <a:rPr lang="en-ID" b="0" i="0" u="none" strike="noStrike" dirty="0">
                <a:effectLst/>
              </a:rPr>
              <a:t> Smartphone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7CCA1-3CA5-4561-9A11-B873F9DEC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ID" sz="2800" b="0" i="0" u="none" strike="noStrike" dirty="0" err="1">
                <a:effectLst/>
              </a:rPr>
              <a:t>Dengan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pemanfaatan</a:t>
            </a:r>
            <a:r>
              <a:rPr lang="en-ID" sz="2800" b="0" i="0" u="none" strike="noStrike" dirty="0">
                <a:effectLst/>
              </a:rPr>
              <a:t> smartphone </a:t>
            </a:r>
            <a:r>
              <a:rPr lang="en-ID" sz="2800" b="0" i="0" u="none" strike="noStrike" dirty="0" err="1">
                <a:effectLst/>
              </a:rPr>
              <a:t>dalam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tes</a:t>
            </a:r>
            <a:r>
              <a:rPr lang="en-ID" sz="2800" b="0" i="0" u="none" strike="noStrike" dirty="0">
                <a:effectLst/>
              </a:rPr>
              <a:t> dan </a:t>
            </a:r>
            <a:r>
              <a:rPr lang="en-ID" sz="2800" b="0" i="0" u="none" strike="noStrike" dirty="0" err="1">
                <a:effectLst/>
              </a:rPr>
              <a:t>pengukuran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membuat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mobilitas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meningkat</a:t>
            </a:r>
            <a:r>
              <a:rPr lang="en-ID" sz="2800" b="0" i="0" u="none" strike="noStrike" dirty="0">
                <a:effectLst/>
              </a:rPr>
              <a:t> dan </a:t>
            </a:r>
            <a:r>
              <a:rPr lang="en-ID" sz="2800" b="0" i="0" u="none" strike="noStrike" dirty="0" err="1">
                <a:effectLst/>
              </a:rPr>
              <a:t>semakin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efisien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dalam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pelaksanaannya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sesuai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dengan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kebutuhan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tes</a:t>
            </a:r>
            <a:r>
              <a:rPr lang="en-ID" sz="2800" b="0" i="0" u="none" strike="noStrike" dirty="0">
                <a:effectLst/>
              </a:rPr>
              <a:t> dan </a:t>
            </a:r>
            <a:r>
              <a:rPr lang="en-ID" sz="2800" b="0" i="0" u="none" strike="noStrike" dirty="0" err="1">
                <a:effectLst/>
              </a:rPr>
              <a:t>kebutuhan</a:t>
            </a:r>
            <a:r>
              <a:rPr lang="en-ID" sz="2800" b="0" i="0" u="none" strike="noStrike" dirty="0">
                <a:effectLst/>
              </a:rPr>
              <a:t> yang </a:t>
            </a:r>
            <a:r>
              <a:rPr lang="en-ID" sz="2800" b="0" i="0" u="none" strike="noStrike" dirty="0" err="1">
                <a:effectLst/>
              </a:rPr>
              <a:t>dilakukan</a:t>
            </a:r>
            <a:r>
              <a:rPr lang="en-ID" sz="2800" b="0" i="0" u="none" strike="noStrike" dirty="0">
                <a:effectLst/>
              </a:rPr>
              <a:t>. </a:t>
            </a:r>
            <a:r>
              <a:rPr lang="en-ID" sz="2800" b="0" i="0" u="none" strike="noStrike" dirty="0" err="1">
                <a:effectLst/>
              </a:rPr>
              <a:t>Selain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itu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penggunaan</a:t>
            </a:r>
            <a:r>
              <a:rPr lang="en-ID" sz="2800" b="0" i="0" u="none" strike="noStrike" dirty="0">
                <a:effectLst/>
              </a:rPr>
              <a:t> smartphone yang </a:t>
            </a:r>
            <a:r>
              <a:rPr lang="en-ID" sz="2800" b="0" i="0" u="none" strike="noStrike" dirty="0" err="1">
                <a:effectLst/>
              </a:rPr>
              <a:t>sudah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umum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digunakan</a:t>
            </a:r>
            <a:r>
              <a:rPr lang="en-ID" sz="2800" b="0" i="0" u="none" strike="noStrike" dirty="0">
                <a:effectLst/>
              </a:rPr>
              <a:t> oleh </a:t>
            </a:r>
            <a:r>
              <a:rPr lang="en-ID" sz="2800" b="0" i="0" u="none" strike="noStrike" dirty="0" err="1">
                <a:effectLst/>
              </a:rPr>
              <a:t>hampir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seluruh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masyarakat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membuat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kemudahan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dalam</a:t>
            </a:r>
            <a:r>
              <a:rPr lang="en-ID" sz="2800" b="0" i="0" u="none" strike="noStrike" dirty="0">
                <a:effectLst/>
              </a:rPr>
              <a:t> </a:t>
            </a:r>
            <a:r>
              <a:rPr lang="en-ID" sz="2800" b="0" i="0" u="none" strike="noStrike" dirty="0" err="1">
                <a:effectLst/>
              </a:rPr>
              <a:t>implementasinya</a:t>
            </a:r>
            <a:r>
              <a:rPr lang="en-ID" sz="2800" b="0" i="0" u="none" strike="noStrike" dirty="0">
                <a:effectLst/>
              </a:rPr>
              <a:t>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5712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PERTANDINGAN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2000" b="1" i="0" u="none" strike="noStrike" dirty="0" err="1">
                <a:solidFill>
                  <a:srgbClr val="000000"/>
                </a:solidFill>
                <a:effectLst/>
              </a:rPr>
              <a:t>Sebagai</a:t>
            </a:r>
            <a:r>
              <a:rPr lang="en-ID" sz="20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000" b="1" i="0" u="none" strike="noStrike" dirty="0" err="1">
                <a:solidFill>
                  <a:srgbClr val="000000"/>
                </a:solidFill>
                <a:effectLst/>
              </a:rPr>
              <a:t>Indikator</a:t>
            </a:r>
            <a:r>
              <a:rPr lang="en-ID" sz="2000" b="1" i="0" u="none" strike="noStrike" dirty="0">
                <a:solidFill>
                  <a:srgbClr val="000000"/>
                </a:solidFill>
                <a:effectLst/>
              </a:rPr>
              <a:t> Performa </a:t>
            </a:r>
            <a:r>
              <a:rPr lang="en-ID" sz="2000" b="1" i="0" u="none" strike="noStrike" dirty="0" err="1">
                <a:solidFill>
                  <a:srgbClr val="000000"/>
                </a:solidFill>
                <a:effectLst/>
              </a:rPr>
              <a:t>dalam</a:t>
            </a:r>
            <a:r>
              <a:rPr lang="en-ID" sz="20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000" b="1" i="0" u="none" strike="noStrike" dirty="0" err="1">
                <a:solidFill>
                  <a:srgbClr val="000000"/>
                </a:solidFill>
                <a:effectLst/>
              </a:rPr>
              <a:t>Pertandingan</a:t>
            </a:r>
            <a:endParaRPr lang="en-ID" sz="2000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endParaRPr lang="en-ID" sz="400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indikator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performa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sebuah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pertandingan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statistik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pertandingan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memberikan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gambaran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bagaimana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performa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sebuah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tim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atau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individu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atlet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dapat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dimanfaatkan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analisis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berbagai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metode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digunakan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sesuai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kebutuhan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disimpulkan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bahan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</a:rPr>
              <a:t>evaluasi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0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E100-F252-4EFB-83F0-BE16C9E5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2800" b="1" u="none" strike="noStrike" dirty="0">
                <a:effectLst/>
              </a:rPr>
              <a:t>STATISTIK DENGAN MEMANFAATKAN KOMPUTER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99013-1E10-4E8B-9450-D4A3D7263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Perkembangan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komputer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sebagai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alat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bantu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dalam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berbagai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bidang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olahraga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telah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membawa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berbagai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inovasi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terbaru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termasuk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pula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dalam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pencatatan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statistik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pertandingan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mulai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saat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komputer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sederhana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memasukkan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data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secara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manual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hingga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otomatisasi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dengan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menggunakan</a:t>
            </a:r>
            <a:r>
              <a:rPr lang="en-ID" sz="2800" b="0" u="none" strike="noStrike" dirty="0">
                <a:solidFill>
                  <a:srgbClr val="000000"/>
                </a:solidFill>
                <a:effectLst/>
              </a:rPr>
              <a:t> Artificial </a:t>
            </a:r>
            <a:r>
              <a:rPr lang="en-ID" sz="2800" b="0" u="none" strike="noStrike" dirty="0" err="1">
                <a:solidFill>
                  <a:srgbClr val="000000"/>
                </a:solidFill>
                <a:effectLst/>
              </a:rPr>
              <a:t>Intelegence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99333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9F78-783B-40E1-90FC-428A7E46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2800" b="1" i="0" u="none" strike="noStrike" dirty="0">
                <a:solidFill>
                  <a:srgbClr val="000000"/>
                </a:solidFill>
                <a:effectLst/>
              </a:rPr>
              <a:t>STATISTIK DENGAN MEMANFAATKAN SMARTPHONE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CDD34-8D95-4C50-8BD5-196323830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Pemanfaatan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smartphone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pengumpulan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data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statistik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pertandingan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di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beberapa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cabang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olahraga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telah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menjadi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tren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tersendiri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pengunaannya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Dengan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mobilitas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tinggi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dan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dapat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digunakan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dengan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hanya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satu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orang yang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mengoperasikan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berbagai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indikator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performa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yang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ada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membuat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aplikasi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statistik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pertandingan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pada smartphone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sering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menjadi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andalan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para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pencatat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statistik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beberapa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</a:rPr>
              <a:t>kesempatan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523028039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10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5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8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9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351</TotalTime>
  <Words>535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Arial</vt:lpstr>
      <vt:lpstr>Century Gothic</vt:lpstr>
      <vt:lpstr>Corbel</vt:lpstr>
      <vt:lpstr>Garamond</vt:lpstr>
      <vt:lpstr>Gill Sans MT</vt:lpstr>
      <vt:lpstr>Impact</vt:lpstr>
      <vt:lpstr>Times New Roman</vt:lpstr>
      <vt:lpstr>Trebuchet MS</vt:lpstr>
      <vt:lpstr>Wingdings 2</vt:lpstr>
      <vt:lpstr>Wingdings 3</vt:lpstr>
      <vt:lpstr>Parcel</vt:lpstr>
      <vt:lpstr>Berlin</vt:lpstr>
      <vt:lpstr>Savon</vt:lpstr>
      <vt:lpstr>Parallax</vt:lpstr>
      <vt:lpstr>Main Event</vt:lpstr>
      <vt:lpstr>Facet</vt:lpstr>
      <vt:lpstr>Dividend</vt:lpstr>
      <vt:lpstr>Basis</vt:lpstr>
      <vt:lpstr>Wisp</vt:lpstr>
      <vt:lpstr>Organic</vt:lpstr>
      <vt:lpstr>CONTOH PEMANFAATAN ANALISIS PERFORMA OLAHRAGA</vt:lpstr>
      <vt:lpstr>PEMANFAATAN HASIL ANALISIS PERFORMA OLAHRAGA</vt:lpstr>
      <vt:lpstr>Tes dan Pengukuran</vt:lpstr>
      <vt:lpstr>TES DAN PENGUKURAN DALAM ERA 4.0</vt:lpstr>
      <vt:lpstr>MEMANFAATKAN KOMPUTER</vt:lpstr>
      <vt:lpstr>Memanfaatkan Smartphone</vt:lpstr>
      <vt:lpstr>STATISTIK PERTANDINGAN</vt:lpstr>
      <vt:lpstr>STATISTIK DENGAN MEMANFAATKAN KOMPUTER</vt:lpstr>
      <vt:lpstr>STATISTIK DENGAN MEMANFAATKAN SMARTPHONE</vt:lpstr>
      <vt:lpstr>ANALISIS VIDEO PERFORMA</vt:lpstr>
      <vt:lpstr>SEKIAN DAN TERIMA KASIH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CONTOH PEMANFAATAN ANALISIS PERFORMA OLAHRAGA</dc:title>
  <dc:creator>BEROE</dc:creator>
  <cp:lastModifiedBy>Fajar Hidayatullah</cp:lastModifiedBy>
  <cp:revision>5</cp:revision>
  <dcterms:created xsi:type="dcterms:W3CDTF">2020-10-11T08:23:34Z</dcterms:created>
  <dcterms:modified xsi:type="dcterms:W3CDTF">2021-08-25T03:49:20Z</dcterms:modified>
</cp:coreProperties>
</file>